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4"/>
  </p:notesMasterIdLst>
  <p:sldIdLst>
    <p:sldId id="256" r:id="rId5"/>
    <p:sldId id="284" r:id="rId6"/>
    <p:sldId id="287" r:id="rId7"/>
    <p:sldId id="288" r:id="rId8"/>
    <p:sldId id="289" r:id="rId9"/>
    <p:sldId id="291" r:id="rId10"/>
    <p:sldId id="292" r:id="rId11"/>
    <p:sldId id="293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284"/>
            <p14:sldId id="287"/>
            <p14:sldId id="288"/>
            <p14:sldId id="289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5155" autoAdjust="0"/>
  </p:normalViewPr>
  <p:slideViewPr>
    <p:cSldViewPr snapToGrid="0" snapToObjects="1">
      <p:cViewPr>
        <p:scale>
          <a:sx n="60" d="100"/>
          <a:sy n="60" d="100"/>
        </p:scale>
        <p:origin x="91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7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9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 in productivity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to reauthentication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frustrating error for authorized users but from a security standpoint, availability is lost but Confidentiality and Integrity are retained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errors cause issues but this is the better of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3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an unauthorized user is granted access as though they are an authorized user then Confidentiality and Integrity cannot be guaranteed.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worst of the biometric authentication efficacy error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2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0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people/purple-blue-green-iris-eye.jpg.php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orddreams.wordpress.com/2015/03/02/57-ways-to-describe-voice-in-a-novel/" TargetMode="External"/><Relationship Id="rId5" Type="http://schemas.openxmlformats.org/officeDocument/2006/relationships/image" Target="../media/image9.jpg"/><Relationship Id="rId10" Type="http://schemas.openxmlformats.org/officeDocument/2006/relationships/hyperlink" Target="https://www.buildings.com/article-details/articleid/19323/title/biometrics-at-a-glance" TargetMode="External"/><Relationship Id="rId4" Type="http://schemas.openxmlformats.org/officeDocument/2006/relationships/hyperlink" Target="http://www.publicdomainpictures.net/view-image.php?image=23108&amp;picture=impronta&amp;jazyk=IT" TargetMode="External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sourparentsage.net/2012/03/12/aging-parents-hospitals-and-exercise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ference.com/science/difference-between-veins-arteries-capillaries-981c90258bf1ba22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://www.pngall.com/woman-face-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39767.html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pixabay.com/illustrations/computer-user-icon-peolpe-avatar-1331579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quality-hook-check-mark-ticked-off-500950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www.pngall.com/hacker-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quality-hook-check-mark-ticked-off-50095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Biometrics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400" dirty="0"/>
              <a:t>Something you are</a:t>
            </a:r>
          </a:p>
          <a:p>
            <a:r>
              <a:rPr lang="en-US" sz="3400" dirty="0"/>
              <a:t>Physical characteristics</a:t>
            </a:r>
          </a:p>
          <a:p>
            <a:r>
              <a:rPr lang="en-US" sz="3400" dirty="0"/>
              <a:t>Commonly added to 2FA</a:t>
            </a:r>
          </a:p>
        </p:txBody>
      </p:sp>
    </p:spTree>
    <p:extLst>
      <p:ext uri="{BB962C8B-B14F-4D97-AF65-F5344CB8AC3E}">
        <p14:creationId xmlns:p14="http://schemas.microsoft.com/office/powerpoint/2010/main" val="35612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Biometrics Methods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400" dirty="0"/>
              <a:t>Fingerprint</a:t>
            </a:r>
          </a:p>
          <a:p>
            <a:r>
              <a:rPr lang="en-US" sz="3400" dirty="0"/>
              <a:t>Voice</a:t>
            </a:r>
          </a:p>
          <a:p>
            <a:r>
              <a:rPr lang="en-US" sz="3400" dirty="0"/>
              <a:t>Hand Geometry</a:t>
            </a:r>
          </a:p>
          <a:p>
            <a:r>
              <a:rPr lang="en-US" sz="3400" dirty="0"/>
              <a:t>Retina and Iris</a:t>
            </a:r>
          </a:p>
        </p:txBody>
      </p:sp>
      <p:pic>
        <p:nvPicPr>
          <p:cNvPr id="2" name="Picture 1" descr="A close up&#10;&#10;Description automatically generated">
            <a:extLst>
              <a:ext uri="{FF2B5EF4-FFF2-40B4-BE49-F238E27FC236}">
                <a16:creationId xmlns:a16="http://schemas.microsoft.com/office/drawing/2014/main" id="{F2E0AF55-0536-40EC-A4BB-2C2E7B649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4160" y="1037548"/>
            <a:ext cx="1655039" cy="2338643"/>
          </a:xfrm>
          <a:prstGeom prst="rect">
            <a:avLst/>
          </a:prstGeom>
        </p:spPr>
      </p:pic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F22ABBDF-9CCA-4D55-9164-BB51E9B36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22348" y="1371339"/>
            <a:ext cx="2423718" cy="1616150"/>
          </a:xfrm>
          <a:prstGeom prst="rect">
            <a:avLst/>
          </a:prstGeom>
        </p:spPr>
      </p:pic>
      <p:pic>
        <p:nvPicPr>
          <p:cNvPr id="15" name="Picture 1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24DDA47-1EB6-47AC-813D-5C710DBC7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22348" y="3857433"/>
            <a:ext cx="2659680" cy="1581840"/>
          </a:xfrm>
          <a:prstGeom prst="rect">
            <a:avLst/>
          </a:prstGeom>
        </p:spPr>
      </p:pic>
      <p:pic>
        <p:nvPicPr>
          <p:cNvPr id="17" name="Picture 16" descr="A picture containing person, person, holding, screen&#10;&#10;Description automatically generated">
            <a:extLst>
              <a:ext uri="{FF2B5EF4-FFF2-40B4-BE49-F238E27FC236}">
                <a16:creationId xmlns:a16="http://schemas.microsoft.com/office/drawing/2014/main" id="{239A71D3-9948-4710-9506-D3A10F48B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25389" y="3786098"/>
            <a:ext cx="1983810" cy="16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Biometrics Methods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400" dirty="0"/>
              <a:t>Facial</a:t>
            </a:r>
          </a:p>
          <a:p>
            <a:r>
              <a:rPr lang="en-US" sz="3400" dirty="0"/>
              <a:t>Veins</a:t>
            </a:r>
          </a:p>
          <a:p>
            <a:r>
              <a:rPr lang="en-US" sz="3400" dirty="0"/>
              <a:t>Gait Analysis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7F65322-9207-4FFC-8FD6-E0B5A0EF6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91741" y="932846"/>
            <a:ext cx="3383881" cy="2286000"/>
          </a:xfrm>
          <a:prstGeom prst="rect">
            <a:avLst/>
          </a:prstGeom>
        </p:spPr>
      </p:pic>
      <p:pic>
        <p:nvPicPr>
          <p:cNvPr id="11" name="Picture 10" descr="A picture containing mirror&#10;&#10;Description automatically generated">
            <a:extLst>
              <a:ext uri="{FF2B5EF4-FFF2-40B4-BE49-F238E27FC236}">
                <a16:creationId xmlns:a16="http://schemas.microsoft.com/office/drawing/2014/main" id="{4A53F124-272C-42F0-9F9C-B98A55AAA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20827" y="932846"/>
            <a:ext cx="4061420" cy="2285999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AD483BD-7309-4516-B8D1-4AF208663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83681" y="3429000"/>
            <a:ext cx="2599669" cy="32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Efficacy Rates</a:t>
            </a:r>
            <a:endParaRPr lang="en-US" sz="4000" dirty="0">
              <a:latin typeface="Adelle Sans" panose="02000503000000020004" pitchFamily="2" charset="0"/>
            </a:endParaRP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False Rejection Rate (FRR)</a:t>
            </a:r>
          </a:p>
          <a:p>
            <a:r>
              <a:rPr lang="en-US" sz="3200" dirty="0"/>
              <a:t>False Acceptance Rate (FAR)</a:t>
            </a:r>
          </a:p>
          <a:p>
            <a:r>
              <a:rPr lang="en-US" sz="3200" dirty="0"/>
              <a:t>Crossover Error Rate (CER)</a:t>
            </a:r>
          </a:p>
        </p:txBody>
      </p:sp>
    </p:spTree>
    <p:extLst>
      <p:ext uri="{BB962C8B-B14F-4D97-AF65-F5344CB8AC3E}">
        <p14:creationId xmlns:p14="http://schemas.microsoft.com/office/powerpoint/2010/main" val="32451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False Rejection Rate (FRR)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Also called Type I error</a:t>
            </a:r>
          </a:p>
          <a:p>
            <a:r>
              <a:rPr lang="en-US" sz="3200" dirty="0"/>
              <a:t>Authorized users are rejected</a:t>
            </a:r>
          </a:p>
          <a:p>
            <a:r>
              <a:rPr lang="en-US" sz="3200" dirty="0"/>
              <a:t>Availability is lost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30FA40E-9516-4EA5-95B6-542E215EE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08259" y="1161288"/>
            <a:ext cx="3780320" cy="3780320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B93861C4-383E-4859-A6BE-D1FDADC4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19224" y="1072253"/>
            <a:ext cx="3958390" cy="39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False Acceptance Rate (FAR)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Also called Type II error</a:t>
            </a:r>
          </a:p>
          <a:p>
            <a:r>
              <a:rPr lang="en-US" sz="3200" dirty="0"/>
              <a:t>Unauthorized users granted access</a:t>
            </a:r>
          </a:p>
          <a:p>
            <a:r>
              <a:rPr lang="en-US" sz="3200" dirty="0"/>
              <a:t>Confidentiality and Integrity are lost</a:t>
            </a: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5A0F4AE-4657-47C7-A349-689D61A2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7592" y="1978862"/>
            <a:ext cx="2900275" cy="2900275"/>
          </a:xfrm>
          <a:prstGeom prst="rect">
            <a:avLst/>
          </a:prstGeom>
        </p:spPr>
      </p:pic>
      <p:pic>
        <p:nvPicPr>
          <p:cNvPr id="7" name="Picture 6" descr="Shape, logo, arrow&#10;&#10;Description automatically generated">
            <a:extLst>
              <a:ext uri="{FF2B5EF4-FFF2-40B4-BE49-F238E27FC236}">
                <a16:creationId xmlns:a16="http://schemas.microsoft.com/office/drawing/2014/main" id="{889DED19-9950-4AEA-9CD6-A31622D01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12108" y="2551958"/>
            <a:ext cx="2555621" cy="25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Crossover Error Rate (CER)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Also called Equal Error Rate (EER)</a:t>
            </a:r>
          </a:p>
          <a:p>
            <a:r>
              <a:rPr lang="en-US" sz="3200" dirty="0"/>
              <a:t>Describes the overall accuracy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5F01B5-FCE9-4E65-8728-E5612421D306}"/>
              </a:ext>
            </a:extLst>
          </p:cNvPr>
          <p:cNvCxnSpPr>
            <a:cxnSpLocks/>
          </p:cNvCxnSpPr>
          <p:nvPr/>
        </p:nvCxnSpPr>
        <p:spPr>
          <a:xfrm>
            <a:off x="3544457" y="5277851"/>
            <a:ext cx="37707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188B74-FA32-4397-984A-BDF7A90F2BEC}"/>
              </a:ext>
            </a:extLst>
          </p:cNvPr>
          <p:cNvCxnSpPr>
            <a:cxnSpLocks/>
          </p:cNvCxnSpPr>
          <p:nvPr/>
        </p:nvCxnSpPr>
        <p:spPr>
          <a:xfrm flipV="1">
            <a:off x="3544457" y="2622884"/>
            <a:ext cx="0" cy="2654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8613F9-FC4C-42FB-8E7B-62BC1C7C34A9}"/>
              </a:ext>
            </a:extLst>
          </p:cNvPr>
          <p:cNvSpPr txBox="1"/>
          <p:nvPr/>
        </p:nvSpPr>
        <p:spPr>
          <a:xfrm>
            <a:off x="2299750" y="3505233"/>
            <a:ext cx="9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Errors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62630B-4A1B-4EE2-9A52-6867551AD37E}"/>
              </a:ext>
            </a:extLst>
          </p:cNvPr>
          <p:cNvSpPr txBox="1"/>
          <p:nvPr/>
        </p:nvSpPr>
        <p:spPr>
          <a:xfrm>
            <a:off x="4778255" y="5442345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Sensitivity</a:t>
            </a:r>
            <a:endParaRPr lang="en-US" sz="24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25EFB-024C-4DF2-906B-2DFA1E1EA52E}"/>
              </a:ext>
            </a:extLst>
          </p:cNvPr>
          <p:cNvSpPr/>
          <p:nvPr/>
        </p:nvSpPr>
        <p:spPr>
          <a:xfrm>
            <a:off x="3641558" y="3208421"/>
            <a:ext cx="3352800" cy="2069432"/>
          </a:xfrm>
          <a:custGeom>
            <a:avLst/>
            <a:gdLst>
              <a:gd name="connsiteX0" fmla="*/ 0 w 3352800"/>
              <a:gd name="connsiteY0" fmla="*/ 2069432 h 2069432"/>
              <a:gd name="connsiteX1" fmla="*/ 3352800 w 3352800"/>
              <a:gd name="connsiteY1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2800" h="2069432">
                <a:moveTo>
                  <a:pt x="0" y="2069432"/>
                </a:moveTo>
                <a:lnTo>
                  <a:pt x="3352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8CCB26-E4DA-4077-B781-9F8BA0308CD9}"/>
              </a:ext>
            </a:extLst>
          </p:cNvPr>
          <p:cNvSpPr txBox="1"/>
          <p:nvPr/>
        </p:nvSpPr>
        <p:spPr>
          <a:xfrm>
            <a:off x="6994358" y="2691925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FRR</a:t>
            </a:r>
            <a:endParaRPr lang="en-US" sz="24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3D42D4-F63A-45B9-A4AA-3F0AA86EF53C}"/>
              </a:ext>
            </a:extLst>
          </p:cNvPr>
          <p:cNvSpPr/>
          <p:nvPr/>
        </p:nvSpPr>
        <p:spPr>
          <a:xfrm rot="15143496">
            <a:off x="4119241" y="2939256"/>
            <a:ext cx="3039115" cy="2553060"/>
          </a:xfrm>
          <a:custGeom>
            <a:avLst/>
            <a:gdLst>
              <a:gd name="connsiteX0" fmla="*/ 0 w 3352800"/>
              <a:gd name="connsiteY0" fmla="*/ 2069432 h 2069432"/>
              <a:gd name="connsiteX1" fmla="*/ 3352800 w 3352800"/>
              <a:gd name="connsiteY1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2800" h="2069432">
                <a:moveTo>
                  <a:pt x="0" y="2069432"/>
                </a:moveTo>
                <a:lnTo>
                  <a:pt x="3352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177974-0D94-460F-ABBF-414343D770AB}"/>
              </a:ext>
            </a:extLst>
          </p:cNvPr>
          <p:cNvSpPr txBox="1"/>
          <p:nvPr/>
        </p:nvSpPr>
        <p:spPr>
          <a:xfrm>
            <a:off x="3575962" y="2691925"/>
            <a:ext cx="653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FAR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52A011-C6A1-4FF6-889F-E4A1AE5274C2}"/>
              </a:ext>
            </a:extLst>
          </p:cNvPr>
          <p:cNvSpPr txBox="1"/>
          <p:nvPr/>
        </p:nvSpPr>
        <p:spPr>
          <a:xfrm>
            <a:off x="5145318" y="3468649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CER</a:t>
            </a:r>
            <a:endParaRPr lang="en-US" sz="2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F7BD753-E00A-43C9-A403-A467A292F573}"/>
              </a:ext>
            </a:extLst>
          </p:cNvPr>
          <p:cNvSpPr/>
          <p:nvPr/>
        </p:nvSpPr>
        <p:spPr>
          <a:xfrm>
            <a:off x="4969910" y="3658252"/>
            <a:ext cx="1074139" cy="9589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3" grpId="0" animBg="1"/>
      <p:bldP spid="35" grpId="0"/>
      <p:bldP spid="37" grpId="0" animBg="1"/>
      <p:bldP spid="39" grpId="0"/>
      <p:bldP spid="41" grpId="0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Crossover Error Rate (CER)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5F01B5-FCE9-4E65-8728-E5612421D306}"/>
              </a:ext>
            </a:extLst>
          </p:cNvPr>
          <p:cNvCxnSpPr>
            <a:cxnSpLocks/>
          </p:cNvCxnSpPr>
          <p:nvPr/>
        </p:nvCxnSpPr>
        <p:spPr>
          <a:xfrm>
            <a:off x="1384519" y="5012951"/>
            <a:ext cx="37707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188B74-FA32-4397-984A-BDF7A90F2BEC}"/>
              </a:ext>
            </a:extLst>
          </p:cNvPr>
          <p:cNvCxnSpPr>
            <a:cxnSpLocks/>
          </p:cNvCxnSpPr>
          <p:nvPr/>
        </p:nvCxnSpPr>
        <p:spPr>
          <a:xfrm flipV="1">
            <a:off x="1384519" y="2357984"/>
            <a:ext cx="0" cy="2654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8613F9-FC4C-42FB-8E7B-62BC1C7C34A9}"/>
              </a:ext>
            </a:extLst>
          </p:cNvPr>
          <p:cNvSpPr txBox="1"/>
          <p:nvPr/>
        </p:nvSpPr>
        <p:spPr>
          <a:xfrm>
            <a:off x="139812" y="3240333"/>
            <a:ext cx="9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Errors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62630B-4A1B-4EE2-9A52-6867551AD37E}"/>
              </a:ext>
            </a:extLst>
          </p:cNvPr>
          <p:cNvSpPr txBox="1"/>
          <p:nvPr/>
        </p:nvSpPr>
        <p:spPr>
          <a:xfrm>
            <a:off x="2618317" y="5177445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Sensitivity</a:t>
            </a:r>
            <a:endParaRPr lang="en-US" sz="24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25EFB-024C-4DF2-906B-2DFA1E1EA52E}"/>
              </a:ext>
            </a:extLst>
          </p:cNvPr>
          <p:cNvSpPr/>
          <p:nvPr/>
        </p:nvSpPr>
        <p:spPr>
          <a:xfrm>
            <a:off x="1481620" y="2943521"/>
            <a:ext cx="3352800" cy="2069432"/>
          </a:xfrm>
          <a:custGeom>
            <a:avLst/>
            <a:gdLst>
              <a:gd name="connsiteX0" fmla="*/ 0 w 3352800"/>
              <a:gd name="connsiteY0" fmla="*/ 2069432 h 2069432"/>
              <a:gd name="connsiteX1" fmla="*/ 3352800 w 3352800"/>
              <a:gd name="connsiteY1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2800" h="2069432">
                <a:moveTo>
                  <a:pt x="0" y="2069432"/>
                </a:moveTo>
                <a:lnTo>
                  <a:pt x="3352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8CCB26-E4DA-4077-B781-9F8BA0308CD9}"/>
              </a:ext>
            </a:extLst>
          </p:cNvPr>
          <p:cNvSpPr txBox="1"/>
          <p:nvPr/>
        </p:nvSpPr>
        <p:spPr>
          <a:xfrm>
            <a:off x="4834420" y="2427025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FRR</a:t>
            </a:r>
            <a:endParaRPr lang="en-US" sz="24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3D42D4-F63A-45B9-A4AA-3F0AA86EF53C}"/>
              </a:ext>
            </a:extLst>
          </p:cNvPr>
          <p:cNvSpPr/>
          <p:nvPr/>
        </p:nvSpPr>
        <p:spPr>
          <a:xfrm rot="15143496">
            <a:off x="1959303" y="2674356"/>
            <a:ext cx="3039115" cy="2553060"/>
          </a:xfrm>
          <a:custGeom>
            <a:avLst/>
            <a:gdLst>
              <a:gd name="connsiteX0" fmla="*/ 0 w 3352800"/>
              <a:gd name="connsiteY0" fmla="*/ 2069432 h 2069432"/>
              <a:gd name="connsiteX1" fmla="*/ 3352800 w 3352800"/>
              <a:gd name="connsiteY1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2800" h="2069432">
                <a:moveTo>
                  <a:pt x="0" y="2069432"/>
                </a:moveTo>
                <a:lnTo>
                  <a:pt x="3352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177974-0D94-460F-ABBF-414343D770AB}"/>
              </a:ext>
            </a:extLst>
          </p:cNvPr>
          <p:cNvSpPr txBox="1"/>
          <p:nvPr/>
        </p:nvSpPr>
        <p:spPr>
          <a:xfrm>
            <a:off x="1416024" y="2427025"/>
            <a:ext cx="653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FAR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52A011-C6A1-4FF6-889F-E4A1AE5274C2}"/>
              </a:ext>
            </a:extLst>
          </p:cNvPr>
          <p:cNvSpPr txBox="1"/>
          <p:nvPr/>
        </p:nvSpPr>
        <p:spPr>
          <a:xfrm>
            <a:off x="3049772" y="3301609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CER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6AAD73-3B46-45EB-A2E7-640B61C65D44}"/>
              </a:ext>
            </a:extLst>
          </p:cNvPr>
          <p:cNvCxnSpPr>
            <a:cxnSpLocks/>
          </p:cNvCxnSpPr>
          <p:nvPr/>
        </p:nvCxnSpPr>
        <p:spPr>
          <a:xfrm>
            <a:off x="6750584" y="5003716"/>
            <a:ext cx="37707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7D5B0C-A992-4125-BF43-95E282252A2B}"/>
              </a:ext>
            </a:extLst>
          </p:cNvPr>
          <p:cNvCxnSpPr>
            <a:cxnSpLocks/>
          </p:cNvCxnSpPr>
          <p:nvPr/>
        </p:nvCxnSpPr>
        <p:spPr>
          <a:xfrm flipV="1">
            <a:off x="6750584" y="2348749"/>
            <a:ext cx="0" cy="2654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5419E65-087C-4678-930B-C0D2331842E5}"/>
              </a:ext>
            </a:extLst>
          </p:cNvPr>
          <p:cNvSpPr/>
          <p:nvPr/>
        </p:nvSpPr>
        <p:spPr>
          <a:xfrm>
            <a:off x="6847685" y="3701998"/>
            <a:ext cx="3352798" cy="1301719"/>
          </a:xfrm>
          <a:custGeom>
            <a:avLst/>
            <a:gdLst>
              <a:gd name="connsiteX0" fmla="*/ 0 w 3352800"/>
              <a:gd name="connsiteY0" fmla="*/ 2069432 h 2069432"/>
              <a:gd name="connsiteX1" fmla="*/ 3352800 w 3352800"/>
              <a:gd name="connsiteY1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2800" h="2069432">
                <a:moveTo>
                  <a:pt x="0" y="2069432"/>
                </a:moveTo>
                <a:lnTo>
                  <a:pt x="3352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2E13A8-197A-46A9-BFA1-DA85C005847C}"/>
              </a:ext>
            </a:extLst>
          </p:cNvPr>
          <p:cNvSpPr txBox="1"/>
          <p:nvPr/>
        </p:nvSpPr>
        <p:spPr>
          <a:xfrm>
            <a:off x="10277539" y="3275426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FRR</a:t>
            </a:r>
            <a:endParaRPr lang="en-US" sz="24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01CD43A-B1B9-492B-9ECC-ED49A598F8F4}"/>
              </a:ext>
            </a:extLst>
          </p:cNvPr>
          <p:cNvSpPr/>
          <p:nvPr/>
        </p:nvSpPr>
        <p:spPr>
          <a:xfrm rot="15143496">
            <a:off x="7860963" y="3057056"/>
            <a:ext cx="2162729" cy="2626826"/>
          </a:xfrm>
          <a:custGeom>
            <a:avLst/>
            <a:gdLst>
              <a:gd name="connsiteX0" fmla="*/ 0 w 3352800"/>
              <a:gd name="connsiteY0" fmla="*/ 2069432 h 2069432"/>
              <a:gd name="connsiteX1" fmla="*/ 3352800 w 3352800"/>
              <a:gd name="connsiteY1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2800" h="2069432">
                <a:moveTo>
                  <a:pt x="0" y="2069432"/>
                </a:moveTo>
                <a:lnTo>
                  <a:pt x="3352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24EAC4-F15C-4FCB-895B-B4D6CBDD7B4C}"/>
              </a:ext>
            </a:extLst>
          </p:cNvPr>
          <p:cNvSpPr txBox="1"/>
          <p:nvPr/>
        </p:nvSpPr>
        <p:spPr>
          <a:xfrm>
            <a:off x="6833017" y="3274411"/>
            <a:ext cx="653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FAR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6D8486-9906-4973-8C9E-ACC623F409C3}"/>
              </a:ext>
            </a:extLst>
          </p:cNvPr>
          <p:cNvSpPr txBox="1"/>
          <p:nvPr/>
        </p:nvSpPr>
        <p:spPr>
          <a:xfrm>
            <a:off x="8398985" y="3833240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CER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22AC0-E83A-427F-9D04-C630E216BB92}"/>
              </a:ext>
            </a:extLst>
          </p:cNvPr>
          <p:cNvSpPr txBox="1"/>
          <p:nvPr/>
        </p:nvSpPr>
        <p:spPr>
          <a:xfrm>
            <a:off x="2526513" y="1353046"/>
            <a:ext cx="14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System 1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FDFF2-A70B-4557-AD40-2A656F458B8A}"/>
              </a:ext>
            </a:extLst>
          </p:cNvPr>
          <p:cNvSpPr txBox="1"/>
          <p:nvPr/>
        </p:nvSpPr>
        <p:spPr>
          <a:xfrm>
            <a:off x="7892578" y="1353046"/>
            <a:ext cx="14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System 2</a:t>
            </a:r>
            <a:endParaRPr lang="en-US" sz="2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1E1FDF-A8DC-49C1-B8B1-B14A2BC66E55}"/>
              </a:ext>
            </a:extLst>
          </p:cNvPr>
          <p:cNvSpPr/>
          <p:nvPr/>
        </p:nvSpPr>
        <p:spPr>
          <a:xfrm>
            <a:off x="2799428" y="3340973"/>
            <a:ext cx="1135716" cy="88873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6C46AD-03F9-4795-9313-DD11CA492989}"/>
              </a:ext>
            </a:extLst>
          </p:cNvPr>
          <p:cNvSpPr/>
          <p:nvPr/>
        </p:nvSpPr>
        <p:spPr>
          <a:xfrm>
            <a:off x="8352781" y="3891514"/>
            <a:ext cx="793139" cy="6763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40D2B-AC53-4908-BFF5-908D6AC953E4}"/>
              </a:ext>
            </a:extLst>
          </p:cNvPr>
          <p:cNvCxnSpPr>
            <a:cxnSpLocks/>
          </p:cNvCxnSpPr>
          <p:nvPr/>
        </p:nvCxnSpPr>
        <p:spPr>
          <a:xfrm>
            <a:off x="966580" y="3864178"/>
            <a:ext cx="2018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BB6A9A-A420-4987-91ED-8070161FD55B}"/>
              </a:ext>
            </a:extLst>
          </p:cNvPr>
          <p:cNvCxnSpPr>
            <a:cxnSpLocks/>
          </p:cNvCxnSpPr>
          <p:nvPr/>
        </p:nvCxnSpPr>
        <p:spPr>
          <a:xfrm>
            <a:off x="6272463" y="4310782"/>
            <a:ext cx="22516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Shape, logo, arrow&#10;&#10;Description automatically generated">
            <a:extLst>
              <a:ext uri="{FF2B5EF4-FFF2-40B4-BE49-F238E27FC236}">
                <a16:creationId xmlns:a16="http://schemas.microsoft.com/office/drawing/2014/main" id="{1F6572D6-1A20-43F3-BD6D-1FFBA99EA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45920" y="700926"/>
            <a:ext cx="1280592" cy="12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3" grpId="0" animBg="1"/>
      <p:bldP spid="35" grpId="0"/>
      <p:bldP spid="37" grpId="0" animBg="1"/>
      <p:bldP spid="39" grpId="0"/>
      <p:bldP spid="41" grpId="0"/>
      <p:bldP spid="27" grpId="0" animBg="1"/>
      <p:bldP spid="28" grpId="0"/>
      <p:bldP spid="30" grpId="0" animBg="1"/>
      <p:bldP spid="31" grpId="0"/>
      <p:bldP spid="32" grpId="0"/>
      <p:bldP spid="2" grpId="0"/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26BC6-7775-4F68-8789-50CB42576B09}"/>
</file>

<file path=customXml/itemProps3.xml><?xml version="1.0" encoding="utf-8"?>
<ds:datastoreItem xmlns:ds="http://schemas.openxmlformats.org/officeDocument/2006/customXml" ds:itemID="{BAB37D3D-50C1-46FC-8D92-3F1F047872A4}">
  <ds:schemaRefs>
    <ds:schemaRef ds:uri="7de64167-ec1d-41c3-9c60-bdac5dd5df14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25f43890-8f97-4037-b6ca-5734ee50196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2095</TotalTime>
  <Words>207</Words>
  <Application>Microsoft Office PowerPoint</Application>
  <PresentationFormat>Widescreen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Adelle Sans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Biometrics</vt:lpstr>
      <vt:lpstr>Biometrics Methods</vt:lpstr>
      <vt:lpstr>Biometrics Methods</vt:lpstr>
      <vt:lpstr>Efficacy Rates</vt:lpstr>
      <vt:lpstr>False Rejection Rate (FRR)</vt:lpstr>
      <vt:lpstr>False Acceptance Rate (FAR)</vt:lpstr>
      <vt:lpstr>Crossover Error Rate (CER)</vt:lpstr>
      <vt:lpstr>Crossover Error Rate (CER)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151</cp:revision>
  <dcterms:created xsi:type="dcterms:W3CDTF">2019-03-13T18:02:49Z</dcterms:created>
  <dcterms:modified xsi:type="dcterms:W3CDTF">2020-11-17T16:42:41Z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